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sldIdLst>
    <p:sldId id="257" r:id="rId5"/>
    <p:sldId id="258" r:id="rId6"/>
    <p:sldId id="269" r:id="rId7"/>
    <p:sldId id="264" r:id="rId8"/>
    <p:sldId id="276" r:id="rId9"/>
    <p:sldId id="277" r:id="rId10"/>
    <p:sldId id="278" r:id="rId11"/>
    <p:sldId id="279" r:id="rId12"/>
    <p:sldId id="271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3791" autoAdjust="0"/>
  </p:normalViewPr>
  <p:slideViewPr>
    <p:cSldViewPr snapToGrid="0" snapToObjects="1">
      <p:cViewPr varScale="1">
        <p:scale>
          <a:sx n="123" d="100"/>
          <a:sy n="123" d="100"/>
        </p:scale>
        <p:origin x="10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2ABF7-806B-0D45-94E9-0084ECAB76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BEBBB-A964-B84D-9BFD-82218B8A6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1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I’m Chelsea the Environmental Educator at Grey Sauble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7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Riparian: relating to or situated on the banks of a watercourse (river, stream or creek).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Wildlife: local aquatic species, mammals, birds, insects, etc.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6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Nature does so much for us, but it also plays a crucial role in climate change.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Forests/Wetlands: keep carbon levels lower than what we’d otherwise be facing.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Wetlands as flood/drought mitigators: by storing and slowing down the movement of water across a landscape.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05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Trees for Tara: This project blossomed through a working group of the Youth Climate Action Conference who inspired a group of grade 7 students at Arran-Tara Elementary School to form a Climate Club. Thanks to community support, they raised $1500 to purchase trees, and received a generous donation of 50 trees from the Inglis Fall Arboretum Alliance.</a:t>
            </a:r>
          </a:p>
          <a:p>
            <a:r>
              <a:rPr lang="en-US"/>
              <a:t>Students</a:t>
            </a:r>
            <a:r>
              <a:rPr lang="en-US" dirty="0"/>
              <a:t>, teachers and parent volunteers rolled up their sleeves and planted a diverse mix of 100 native hardwoods and shrubs along the beautiful Sauble River at Tara Dam Conservation Area. What's even more incredible? The grade 7 students took the lead, guiding and inspiring their younger peers from grades 2-4. They all worked hard in the rain to ensure each tree found its new home in the earth.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1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contact Grey Sauble’s education department, contact: education@greysauble.on.ca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BEBBB-A964-B84D-9BFD-82218B8A6B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5A9B61-E1D6-D14A-9194-5C0C31F3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57A398-A1F8-7A45-8FC3-E65B7C0F3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one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two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three</a:t>
            </a:r>
          </a:p>
        </p:txBody>
      </p:sp>
    </p:spTree>
    <p:extLst>
      <p:ext uri="{BB962C8B-B14F-4D97-AF65-F5344CB8AC3E}">
        <p14:creationId xmlns:p14="http://schemas.microsoft.com/office/powerpoint/2010/main" val="40354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1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39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7FB9-B3EF-CC48-B94F-61F035F0F15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1F42D-B698-2748-94FD-A135A4619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4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E6DB2-14BE-424A-B92A-AA5640770F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395E87-D507-E241-BA66-0375DA1E46D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8BDBD-03E1-D349-9AC4-C08F49259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22" y="1451728"/>
            <a:ext cx="6858000" cy="17907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WONDERS OF OUR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37156-8D19-B04D-905F-C3E97B2C7BF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9322" y="3023189"/>
            <a:ext cx="6858000" cy="124182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Forests, Riparian Areas &amp; Wetlands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</a:rPr>
              <a:t>Conservation of Energy and Resources: E1.1-E1.3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Bruce County Museum &amp; Cultural Centre’s Earth Week 2025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48CC12-E4EE-7E4B-A1A8-42B530309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60" y="787954"/>
            <a:ext cx="1617541" cy="73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9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7229F2-F622-5748-89CA-77628739F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"/>
          </a:blip>
          <a:srcRect l="41573" t="49770" r="40073" b="25159"/>
          <a:stretch/>
        </p:blipFill>
        <p:spPr>
          <a:xfrm rot="1928610">
            <a:off x="6078349" y="582270"/>
            <a:ext cx="3665563" cy="5125806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96194A3-95FF-5144-8215-4A6343115B3D}"/>
              </a:ext>
            </a:extLst>
          </p:cNvPr>
          <p:cNvSpPr txBox="1">
            <a:spLocks/>
          </p:cNvSpPr>
          <p:nvPr/>
        </p:nvSpPr>
        <p:spPr>
          <a:xfrm>
            <a:off x="383223" y="1046205"/>
            <a:ext cx="6657657" cy="36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200"/>
              </a:spcAft>
              <a:defRPr/>
            </a:pP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forests, riparian areas, and wetlands do for us?</a:t>
            </a:r>
          </a:p>
          <a:p>
            <a:pPr algn="l">
              <a:spcAft>
                <a:spcPts val="1200"/>
              </a:spcAft>
              <a:defRPr/>
            </a:pPr>
            <a:r>
              <a:rPr lang="en-US" sz="1800" b="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Riparian: the area that connects land and water.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store fresh water</a:t>
            </a:r>
            <a:endParaRPr lang="en-US" sz="1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 carbon from the air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habitat for local wildlife </a:t>
            </a:r>
            <a:b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(helping sustain our native biodiversity)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us renewable resources like wood, clean water and air</a:t>
            </a:r>
            <a:endParaRPr lang="en-US" sz="1800" b="0" baseline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DF5A75E7-9A5E-D047-9155-4EC82092A4B6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THESE PLACES MATTER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6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EDC8D7-9A46-4240-A4FB-58D69352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6" r="7366"/>
          <a:stretch/>
        </p:blipFill>
        <p:spPr>
          <a:xfrm>
            <a:off x="4958576" y="1113624"/>
            <a:ext cx="4185424" cy="3272400"/>
          </a:xfrm>
          <a:prstGeom prst="rect">
            <a:avLst/>
          </a:prstGeom>
        </p:spPr>
      </p:pic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BB9586B3-3F86-0240-B404-1AF4B4FB6523}"/>
              </a:ext>
            </a:extLst>
          </p:cNvPr>
          <p:cNvSpPr txBox="1">
            <a:spLocks/>
          </p:cNvSpPr>
          <p:nvPr/>
        </p:nvSpPr>
        <p:spPr>
          <a:xfrm>
            <a:off x="383224" y="1553737"/>
            <a:ext cx="4248250" cy="31278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Forests/Wetlands - carbon sinks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Wetlands - natural filters and flood/drought mitigators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Riparian areas - protect water and reduce erosion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they help support biodiversity and species conservation, sequester carbon, and cool the planet!</a:t>
            </a:r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D43E72EF-B112-E048-BB2F-2135783061E7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FIGHTING CLIMATE CHANGE </a:t>
            </a:r>
          </a:p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NATURE </a:t>
            </a:r>
          </a:p>
        </p:txBody>
      </p:sp>
    </p:spTree>
    <p:extLst>
      <p:ext uri="{BB962C8B-B14F-4D97-AF65-F5344CB8AC3E}">
        <p14:creationId xmlns:p14="http://schemas.microsoft.com/office/powerpoint/2010/main" val="74439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96194A3-95FF-5144-8215-4A6343115B3D}"/>
              </a:ext>
            </a:extLst>
          </p:cNvPr>
          <p:cNvSpPr txBox="1">
            <a:spLocks/>
          </p:cNvSpPr>
          <p:nvPr/>
        </p:nvSpPr>
        <p:spPr>
          <a:xfrm>
            <a:off x="383223" y="1538867"/>
            <a:ext cx="7136765" cy="3142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200"/>
              </a:spcAft>
              <a:defRPr/>
            </a:pP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 Sauble is one of 36 Conservation Authorities in Ontario</a:t>
            </a:r>
            <a:endParaRPr lang="en-US" sz="18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Protecting, managing and conserving our natural resources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 and property from natural hazards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restore and protect natural areas (and their biodiversity!)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educational programming that helps individuals appreciate their natural environment and embed stewardship into daily life</a:t>
            </a:r>
            <a:endParaRPr lang="en-US" sz="20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E2CFA9F5-6150-894B-B811-FED37E589E1C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CONSERVATION </a:t>
            </a:r>
          </a:p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AUTHORITIES?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05F7F-10B4-2044-A6FF-E07622829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"/>
          </a:blip>
          <a:srcRect l="74038" t="74388" r="7608" b="541"/>
          <a:stretch/>
        </p:blipFill>
        <p:spPr>
          <a:xfrm rot="19636916">
            <a:off x="5666475" y="300969"/>
            <a:ext cx="3665563" cy="51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7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96194A3-95FF-5144-8215-4A6343115B3D}"/>
              </a:ext>
            </a:extLst>
          </p:cNvPr>
          <p:cNvSpPr txBox="1">
            <a:spLocks/>
          </p:cNvSpPr>
          <p:nvPr/>
        </p:nvSpPr>
        <p:spPr>
          <a:xfrm>
            <a:off x="383223" y="1046205"/>
            <a:ext cx="7136765" cy="36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200"/>
              </a:spcAft>
              <a:defRPr/>
            </a:pP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people impact natural </a:t>
            </a:r>
            <a:b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  <a:endParaRPr lang="en-US" sz="2400" b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too many trees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wetlands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Polluting watercourses</a:t>
            </a:r>
          </a:p>
          <a:p>
            <a:pPr algn="l"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BUT… we can help! </a:t>
            </a:r>
            <a:endParaRPr lang="en-US" sz="2000" b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trees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water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energy use</a:t>
            </a:r>
            <a:endParaRPr lang="en-US" sz="20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E2CFA9F5-6150-894B-B811-FED37E589E1C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IMPACT, OUR RESPONSIBILITY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755DA-8869-8F46-BEDD-BFD6A768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7" b="1137"/>
          <a:stretch/>
        </p:blipFill>
        <p:spPr>
          <a:xfrm>
            <a:off x="4958576" y="1113624"/>
            <a:ext cx="4185424" cy="27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96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5FD2-8A62-960D-1B8C-05E4442A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7B93B03-D7C7-EEF0-B236-BA4D65982CE3}"/>
              </a:ext>
            </a:extLst>
          </p:cNvPr>
          <p:cNvSpPr txBox="1">
            <a:spLocks/>
          </p:cNvSpPr>
          <p:nvPr/>
        </p:nvSpPr>
        <p:spPr>
          <a:xfrm>
            <a:off x="383223" y="1538867"/>
            <a:ext cx="7136765" cy="3142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200"/>
              </a:spcAft>
              <a:defRPr/>
            </a:pP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learn from our Indigenous communities?</a:t>
            </a:r>
            <a:endParaRPr lang="en-US" sz="18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live in balance with the land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only what’s needed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on knowledge through generations</a:t>
            </a:r>
            <a:endParaRPr lang="en-US" sz="20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6867C055-9DC8-5046-87B3-D2D7A76CADAC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KNOWLEDGE </a:t>
            </a:r>
          </a:p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71E54-38A9-0B4C-B2A3-64DD828C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"/>
          </a:blip>
          <a:srcRect l="41573" t="49770" r="40073" b="25159"/>
          <a:stretch/>
        </p:blipFill>
        <p:spPr>
          <a:xfrm rot="1928610">
            <a:off x="6078349" y="582270"/>
            <a:ext cx="3665563" cy="51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4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2D890-BB19-8446-633D-DEAE10C7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EE3A1B8-A673-0775-28B6-6FCCC2A04225}"/>
              </a:ext>
            </a:extLst>
          </p:cNvPr>
          <p:cNvSpPr txBox="1">
            <a:spLocks/>
          </p:cNvSpPr>
          <p:nvPr/>
        </p:nvSpPr>
        <p:spPr>
          <a:xfrm>
            <a:off x="383223" y="1046205"/>
            <a:ext cx="7136765" cy="36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Aft>
                <a:spcPts val="1200"/>
              </a:spcAft>
              <a:defRPr/>
            </a:pP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Mission:</a:t>
            </a:r>
            <a:b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a native species near…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watercourse (river, creek, or a stream)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schoolyard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backyard</a:t>
            </a:r>
          </a:p>
          <a:p>
            <a:pPr algn="l"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  <a:endParaRPr lang="en-US" sz="2000" b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local biodiversity (plants, insects, animals)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sequester carbon (fighting climate change!) 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</a:t>
            </a:r>
            <a:r>
              <a:rPr lang="en-U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our natural resources!</a:t>
            </a:r>
            <a:endParaRPr lang="en-US" sz="20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8CEB0B66-05D2-4F71-CF3D-43D2A2E6AB9C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ACTION! </a:t>
            </a:r>
          </a:p>
        </p:txBody>
      </p:sp>
      <p:pic>
        <p:nvPicPr>
          <p:cNvPr id="3" name="Picture 2" descr="A group of people kneeling in grass&#10;&#10;AI-generated content may be incorrect.">
            <a:extLst>
              <a:ext uri="{FF2B5EF4-FFF2-40B4-BE49-F238E27FC236}">
                <a16:creationId xmlns:a16="http://schemas.microsoft.com/office/drawing/2014/main" id="{D2A9EA11-B2BC-8333-8AC8-A9D7DF77A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17860" y="1438940"/>
            <a:ext cx="4029874" cy="30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6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4D824-1299-99A3-B507-9752FAEA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1BF6A393-6310-CD37-942B-1135A06A8F3F}"/>
              </a:ext>
            </a:extLst>
          </p:cNvPr>
          <p:cNvSpPr txBox="1">
            <a:spLocks/>
          </p:cNvSpPr>
          <p:nvPr/>
        </p:nvSpPr>
        <p:spPr>
          <a:xfrm>
            <a:off x="383223" y="1113625"/>
            <a:ext cx="7136765" cy="3567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helps us fight climate change 🌍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forests, wetlands, and riparian zones (natural resources) are essential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help by planting, learning, and protecting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Authorities are here to support you!</a:t>
            </a:r>
            <a:endParaRPr lang="en-US" sz="20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1F2EE13A-6BA6-761D-30DA-B665651891F0}"/>
              </a:ext>
            </a:extLst>
          </p:cNvPr>
          <p:cNvSpPr txBox="1">
            <a:spLocks/>
          </p:cNvSpPr>
          <p:nvPr/>
        </p:nvSpPr>
        <p:spPr>
          <a:xfrm>
            <a:off x="375752" y="407177"/>
            <a:ext cx="9031435" cy="706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RECAP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ACEFE-F42F-26E7-54A9-9D88498B5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"/>
          </a:blip>
          <a:srcRect l="74038" t="74388" r="7608" b="541"/>
          <a:stretch/>
        </p:blipFill>
        <p:spPr>
          <a:xfrm rot="19636916">
            <a:off x="5666475" y="300969"/>
            <a:ext cx="3665563" cy="51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5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3729A3-0C9E-3D40-AB36-4C43DBE70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"/>
          </a:blip>
          <a:srcRect l="30557" t="77816" r="49697" b="-217"/>
          <a:stretch/>
        </p:blipFill>
        <p:spPr>
          <a:xfrm rot="21203985">
            <a:off x="4074851" y="122947"/>
            <a:ext cx="4510459" cy="52382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1C7153-1FA8-F84A-887F-9CB232559290}"/>
              </a:ext>
            </a:extLst>
          </p:cNvPr>
          <p:cNvSpPr txBox="1">
            <a:spLocks/>
          </p:cNvSpPr>
          <p:nvPr/>
        </p:nvSpPr>
        <p:spPr>
          <a:xfrm>
            <a:off x="752072" y="2240614"/>
            <a:ext cx="6806968" cy="13706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2E91516-05D0-4344-AF39-01FEBB439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72" y="1007110"/>
            <a:ext cx="2234968" cy="1012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414B3-F209-9634-FEDB-8B92AA24BFE8}"/>
              </a:ext>
            </a:extLst>
          </p:cNvPr>
          <p:cNvSpPr txBox="1"/>
          <p:nvPr/>
        </p:nvSpPr>
        <p:spPr>
          <a:xfrm>
            <a:off x="948577" y="3003394"/>
            <a:ext cx="27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learn more?</a:t>
            </a:r>
          </a:p>
          <a:p>
            <a:r>
              <a:rPr lang="en-US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Visit: greysauble.on.ca</a:t>
            </a:r>
            <a:endParaRPr lang="en-CA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2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SC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69E"/>
      </a:accent1>
      <a:accent2>
        <a:srgbClr val="337320"/>
      </a:accent2>
      <a:accent3>
        <a:srgbClr val="6B8EB3"/>
      </a:accent3>
      <a:accent4>
        <a:srgbClr val="58595B"/>
      </a:accent4>
      <a:accent5>
        <a:srgbClr val="858685"/>
      </a:accent5>
      <a:accent6>
        <a:srgbClr val="D1D2D1"/>
      </a:accent6>
      <a:hlink>
        <a:srgbClr val="00669E"/>
      </a:hlink>
      <a:folHlink>
        <a:srgbClr val="6B8EB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E63F990688241A8416ADEB3AD3BB0" ma:contentTypeVersion="18" ma:contentTypeDescription="Create a new document." ma:contentTypeScope="" ma:versionID="30954dde2e85b6f1a710062fcde8ab0b">
  <xsd:schema xmlns:xsd="http://www.w3.org/2001/XMLSchema" xmlns:xs="http://www.w3.org/2001/XMLSchema" xmlns:p="http://schemas.microsoft.com/office/2006/metadata/properties" xmlns:ns2="f9f34046-5c75-4c88-b186-cf42775f7df0" xmlns:ns3="2146a379-812d-44a3-8e52-4a91d0bfa83e" xmlns:ns4="717be27a-6154-4c5a-a533-d77fb2c53f65" targetNamespace="http://schemas.microsoft.com/office/2006/metadata/properties" ma:root="true" ma:fieldsID="a57d417b9dbf9b0db8b8f29eff0cf6ac" ns2:_="" ns3:_="" ns4:_="">
    <xsd:import namespace="f9f34046-5c75-4c88-b186-cf42775f7df0"/>
    <xsd:import namespace="2146a379-812d-44a3-8e52-4a91d0bfa83e"/>
    <xsd:import namespace="717be27a-6154-4c5a-a533-d77fb2c53f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4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34046-5c75-4c88-b186-cf42775f7d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c78cdbf-1611-40be-bf8f-913ed92be4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6a379-812d-44a3-8e52-4a91d0bfa8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1" nillable="true" ma:displayName="Taxonomy Catch All Column" ma:hidden="true" ma:list="{faa7a5d0-092c-4705-8102-6f6df6ba27c8}" ma:internalName="TaxCatchAll" ma:showField="CatchAllData" ma:web="2146a379-812d-44a3-8e52-4a91d0bfa8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be27a-6154-4c5a-a533-d77fb2c53f65" elementFormDefault="qualified">
    <xsd:import namespace="http://schemas.microsoft.com/office/2006/documentManagement/types"/>
    <xsd:import namespace="http://schemas.microsoft.com/office/infopath/2007/PartnerControls"/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f34046-5c75-4c88-b186-cf42775f7df0">
      <Terms xmlns="http://schemas.microsoft.com/office/infopath/2007/PartnerControls"/>
    </lcf76f155ced4ddcb4097134ff3c332f>
    <TaxCatchAll xmlns="2146a379-812d-44a3-8e52-4a91d0bfa83e" xsi:nil="true"/>
    <SharedWithUsers xmlns="2146a379-812d-44a3-8e52-4a91d0bfa83e">
      <UserInfo>
        <DisplayName/>
        <AccountId xsi:nil="true"/>
        <AccountType/>
      </UserInfo>
    </SharedWithUsers>
    <MediaLengthInSeconds xmlns="f9f34046-5c75-4c88-b186-cf42775f7df0" xsi:nil="true"/>
  </documentManagement>
</p:properties>
</file>

<file path=customXml/itemProps1.xml><?xml version="1.0" encoding="utf-8"?>
<ds:datastoreItem xmlns:ds="http://schemas.openxmlformats.org/officeDocument/2006/customXml" ds:itemID="{4DFEDFE7-A187-4A40-A263-C1909D10B9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B28D1-A205-4A85-B125-2CFD56732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f34046-5c75-4c88-b186-cf42775f7df0"/>
    <ds:schemaRef ds:uri="2146a379-812d-44a3-8e52-4a91d0bfa83e"/>
    <ds:schemaRef ds:uri="717be27a-6154-4c5a-a533-d77fb2c53f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5351CF-293E-477C-B78A-228E08E69CB7}">
  <ds:schemaRefs>
    <ds:schemaRef ds:uri="http://schemas.microsoft.com/office/2006/metadata/properties"/>
    <ds:schemaRef ds:uri="http://schemas.microsoft.com/office/infopath/2007/PartnerControls"/>
    <ds:schemaRef ds:uri="f9f34046-5c75-4c88-b186-cf42775f7df0"/>
    <ds:schemaRef ds:uri="2146a379-812d-44a3-8e52-4a91d0bfa83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620</Words>
  <Application>Microsoft Office PowerPoint</Application>
  <PresentationFormat>On-screen Show (16:9)</PresentationFormat>
  <Paragraphs>73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THE WONDERS OF OUR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COLOURS</dc:title>
  <dc:creator>Jenna Granitto</dc:creator>
  <cp:lastModifiedBy>Lauren Beer</cp:lastModifiedBy>
  <cp:revision>24</cp:revision>
  <dcterms:created xsi:type="dcterms:W3CDTF">2020-02-10T15:20:55Z</dcterms:created>
  <dcterms:modified xsi:type="dcterms:W3CDTF">2025-04-16T20:01:53Z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0x010100959E63F990688241A8416ADEB3AD3BB0</vt:lpwstr>
  </property>
  <property fmtid="{D5CDD505-2E9C-101B-9397-08002B2CF9AE}" pid="3" name="Order">
    <vt:r8>33400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